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36.jpeg" ContentType="image/jpeg"/>
  <Override PartName="/ppt/media/image29.png" ContentType="image/png"/>
  <Override PartName="/ppt/media/image6.png" ContentType="image/png"/>
  <Override PartName="/ppt/media/image7.png" ContentType="image/png"/>
  <Override PartName="/ppt/media/image34.jpeg" ContentType="image/jpeg"/>
  <Override PartName="/ppt/media/image18.png" ContentType="image/png"/>
  <Override PartName="/ppt/media/image12.png" ContentType="image/png"/>
  <Override PartName="/ppt/media/image28.gif" ContentType="image/gif"/>
  <Override PartName="/ppt/media/image8.png" ContentType="image/png"/>
  <Override PartName="/ppt/media/image13.png" ContentType="image/png"/>
  <Override PartName="/ppt/media/image9.png" ContentType="image/png"/>
  <Override PartName="/ppt/media/image10.png" ContentType="image/png"/>
  <Override PartName="/ppt/media/image30.png" ContentType="image/png"/>
  <Override PartName="/ppt/media/image11.png" ContentType="image/png"/>
  <Override PartName="/ppt/media/image35.png" ContentType="image/png"/>
  <Override PartName="/ppt/media/image5.jpeg" ContentType="image/jpe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3E2706E-E0B7-4EAF-8DED-A705153A988C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8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5200" cy="359496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4680" cy="4196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810" spc="-1" strike="noStrike">
              <a:latin typeface="Arial"/>
            </a:endParaRPr>
          </a:p>
        </p:txBody>
      </p:sp>
      <p:sp>
        <p:nvSpPr>
          <p:cNvPr id="271" name="CustomShape 11"/>
          <p:cNvSpPr/>
          <p:nvPr/>
        </p:nvSpPr>
        <p:spPr>
          <a:xfrm>
            <a:off x="0" y="10155240"/>
            <a:ext cx="326304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4" name="CustomShape 15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7" name="CustomShape 20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0" name="CustomShape 30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6040" cy="1256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040" cy="1256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040" cy="536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040" cy="536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040" cy="536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7040" cy="124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7040" cy="527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7040" cy="527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7040" cy="527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gif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tree/main/ComputerVision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33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and Image Processing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40000" y="4680000"/>
            <a:ext cx="9176040" cy="25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Video Surveillance and Analytics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182" name="Imagem 123" descr=""/>
          <p:cNvPicPr/>
          <p:nvPr/>
        </p:nvPicPr>
        <p:blipFill>
          <a:blip r:embed="rId1"/>
          <a:stretch/>
        </p:blipFill>
        <p:spPr>
          <a:xfrm>
            <a:off x="640080" y="2820600"/>
            <a:ext cx="4357800" cy="2755800"/>
          </a:xfrm>
          <a:prstGeom prst="rect">
            <a:avLst/>
          </a:prstGeom>
          <a:ln w="0">
            <a:noFill/>
          </a:ln>
        </p:spPr>
      </p:pic>
      <p:pic>
        <p:nvPicPr>
          <p:cNvPr id="183" name="Imagem 124" descr=""/>
          <p:cNvPicPr/>
          <p:nvPr/>
        </p:nvPicPr>
        <p:blipFill>
          <a:blip r:embed="rId2"/>
          <a:stretch/>
        </p:blipFill>
        <p:spPr>
          <a:xfrm>
            <a:off x="5303520" y="2834640"/>
            <a:ext cx="4224960" cy="2814480"/>
          </a:xfrm>
          <a:prstGeom prst="rect">
            <a:avLst/>
          </a:prstGeom>
          <a:ln w="0"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Assembly Verification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188" name="Imagem 129" descr=""/>
          <p:cNvPicPr/>
          <p:nvPr/>
        </p:nvPicPr>
        <p:blipFill>
          <a:blip r:embed="rId1"/>
          <a:stretch/>
        </p:blipFill>
        <p:spPr>
          <a:xfrm>
            <a:off x="1095480" y="2489760"/>
            <a:ext cx="8111520" cy="3231720"/>
          </a:xfrm>
          <a:prstGeom prst="rect">
            <a:avLst/>
          </a:prstGeom>
          <a:ln w="0"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...and....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93" name="Imagem 134" descr=""/>
          <p:cNvPicPr/>
          <p:nvPr/>
        </p:nvPicPr>
        <p:blipFill>
          <a:blip r:embed="rId1"/>
          <a:stretch/>
        </p:blipFill>
        <p:spPr>
          <a:xfrm>
            <a:off x="872280" y="2507760"/>
            <a:ext cx="2531880" cy="1807920"/>
          </a:xfrm>
          <a:prstGeom prst="rect">
            <a:avLst/>
          </a:prstGeom>
          <a:ln w="0">
            <a:noFill/>
          </a:ln>
        </p:spPr>
      </p:pic>
      <p:pic>
        <p:nvPicPr>
          <p:cNvPr id="194" name="Imagem 135" descr=""/>
          <p:cNvPicPr/>
          <p:nvPr/>
        </p:nvPicPr>
        <p:blipFill>
          <a:blip r:embed="rId2"/>
          <a:stretch/>
        </p:blipFill>
        <p:spPr>
          <a:xfrm>
            <a:off x="3749040" y="2566440"/>
            <a:ext cx="3132000" cy="1455480"/>
          </a:xfrm>
          <a:prstGeom prst="rect">
            <a:avLst/>
          </a:prstGeom>
          <a:ln w="0">
            <a:noFill/>
          </a:ln>
        </p:spPr>
      </p:pic>
      <p:pic>
        <p:nvPicPr>
          <p:cNvPr id="195" name="Imagem 136" descr=""/>
          <p:cNvPicPr/>
          <p:nvPr/>
        </p:nvPicPr>
        <p:blipFill>
          <a:blip r:embed="rId3"/>
          <a:stretch/>
        </p:blipFill>
        <p:spPr>
          <a:xfrm>
            <a:off x="3548880" y="4567680"/>
            <a:ext cx="3582000" cy="1374480"/>
          </a:xfrm>
          <a:prstGeom prst="rect">
            <a:avLst/>
          </a:prstGeom>
          <a:ln w="0">
            <a:noFill/>
          </a:ln>
        </p:spPr>
      </p:pic>
      <p:pic>
        <p:nvPicPr>
          <p:cNvPr id="196" name="Imagem 137" descr=""/>
          <p:cNvPicPr/>
          <p:nvPr/>
        </p:nvPicPr>
        <p:blipFill>
          <a:blip r:embed="rId4"/>
          <a:stretch/>
        </p:blipFill>
        <p:spPr>
          <a:xfrm>
            <a:off x="7066080" y="2560320"/>
            <a:ext cx="2808000" cy="162684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5"/>
          <p:cNvSpPr/>
          <p:nvPr/>
        </p:nvSpPr>
        <p:spPr>
          <a:xfrm>
            <a:off x="2496960" y="6217920"/>
            <a:ext cx="527400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Jobs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85840" indent="-285840">
              <a:lnSpc>
                <a:spcPct val="100000"/>
              </a:lnSpc>
              <a:spcAft>
                <a:spcPts val="1140"/>
              </a:spcAft>
              <a:buClr>
                <a:srgbClr val="1c1c1c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This is a field with several projects and open positions around the world.</a:t>
            </a:r>
            <a:endParaRPr b="0" lang="pt-BR" sz="20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Linkedin</a:t>
            </a:r>
            <a:endParaRPr b="0" lang="pt-BR" sz="20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Glassdoor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0000" y="333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 Processing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540000" y="4680000"/>
            <a:ext cx="9176040" cy="25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Basic Definitions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Pixel, Resolution and Scale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 Systems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GrayScale, RGB | BGR, CYMK, HSV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 Conversion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Binarization and Image Filtering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Exercises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360000" y="173304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 and Pixel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Image: Matrix NxM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Pixel The smallest information of an image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2" name="Imagem 157" descr=""/>
          <p:cNvPicPr/>
          <p:nvPr/>
        </p:nvPicPr>
        <p:blipFill>
          <a:blip r:embed="rId1"/>
          <a:stretch/>
        </p:blipFill>
        <p:spPr>
          <a:xfrm>
            <a:off x="1306440" y="3253320"/>
            <a:ext cx="7977240" cy="339408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360000" y="173304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 Resolution</a:t>
            </a:r>
            <a:endParaRPr b="0" lang="pt-B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Pixel per Inch (PPI) for digital devices</a:t>
            </a:r>
            <a:endParaRPr b="0" lang="pt-B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Dots per Inch (DPI) for analog devices (printers)</a:t>
            </a:r>
            <a:endParaRPr b="0" lang="pt-B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Range from 0 (black) to 255 (white)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7" name="Imagem 2" descr=""/>
          <p:cNvPicPr/>
          <p:nvPr/>
        </p:nvPicPr>
        <p:blipFill>
          <a:blip r:embed="rId1"/>
          <a:stretch/>
        </p:blipFill>
        <p:spPr>
          <a:xfrm>
            <a:off x="6300000" y="1619280"/>
            <a:ext cx="3240000" cy="734760"/>
          </a:xfrm>
          <a:prstGeom prst="rect">
            <a:avLst/>
          </a:prstGeom>
          <a:ln w="0">
            <a:noFill/>
          </a:ln>
        </p:spPr>
      </p:pic>
      <p:pic>
        <p:nvPicPr>
          <p:cNvPr id="218" name="Imagem 4" descr=""/>
          <p:cNvPicPr/>
          <p:nvPr/>
        </p:nvPicPr>
        <p:blipFill>
          <a:blip r:embed="rId2"/>
          <a:stretch/>
        </p:blipFill>
        <p:spPr>
          <a:xfrm>
            <a:off x="631080" y="3694680"/>
            <a:ext cx="4543560" cy="256212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2" descr="What Your Tech Team Needs to Know About HD Video Systems"/>
          <p:cNvPicPr/>
          <p:nvPr/>
        </p:nvPicPr>
        <p:blipFill>
          <a:blip r:embed="rId3"/>
          <a:stretch/>
        </p:blipFill>
        <p:spPr>
          <a:xfrm>
            <a:off x="5308920" y="3514320"/>
            <a:ext cx="4581000" cy="2742840"/>
          </a:xfrm>
          <a:prstGeom prst="rect">
            <a:avLst/>
          </a:prstGeom>
          <a:ln w="0"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360000" y="173304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	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24" name="Imagem 3" descr=""/>
          <p:cNvPicPr/>
          <p:nvPr/>
        </p:nvPicPr>
        <p:blipFill>
          <a:blip r:embed="rId1"/>
          <a:stretch/>
        </p:blipFill>
        <p:spPr>
          <a:xfrm>
            <a:off x="1466640" y="3107520"/>
            <a:ext cx="6962400" cy="2104560"/>
          </a:xfrm>
          <a:prstGeom prst="rect">
            <a:avLst/>
          </a:prstGeom>
          <a:ln w="0">
            <a:noFill/>
          </a:ln>
        </p:spPr>
      </p:pic>
      <p:sp>
        <p:nvSpPr>
          <p:cNvPr id="225" name="Seta: para a Direita 5"/>
          <p:cNvSpPr/>
          <p:nvPr/>
        </p:nvSpPr>
        <p:spPr>
          <a:xfrm>
            <a:off x="3395160" y="4071240"/>
            <a:ext cx="551880" cy="22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Seta: para a Direita 13"/>
          <p:cNvSpPr/>
          <p:nvPr/>
        </p:nvSpPr>
        <p:spPr>
          <a:xfrm>
            <a:off x="5704920" y="4071240"/>
            <a:ext cx="551880" cy="22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4"/>
          <p:cNvSpPr/>
          <p:nvPr/>
        </p:nvSpPr>
        <p:spPr>
          <a:xfrm>
            <a:off x="512280" y="1885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2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What is the problem?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360000" y="173304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	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32" name="Seta: para a Direita 5"/>
          <p:cNvSpPr/>
          <p:nvPr/>
        </p:nvSpPr>
        <p:spPr>
          <a:xfrm>
            <a:off x="3530880" y="4505040"/>
            <a:ext cx="551880" cy="22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Seta: para a Direita 13"/>
          <p:cNvSpPr/>
          <p:nvPr/>
        </p:nvSpPr>
        <p:spPr>
          <a:xfrm>
            <a:off x="5840640" y="4505040"/>
            <a:ext cx="551880" cy="228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512280" y="188532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Downscale and Upscale (Resize)</a:t>
            </a:r>
            <a:endParaRPr b="0" lang="pt-BR" sz="20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Resolution loss</a:t>
            </a:r>
            <a:endParaRPr b="0" lang="pt-BR" sz="20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Interpolation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5" name="Imagem 6" descr=""/>
          <p:cNvPicPr/>
          <p:nvPr/>
        </p:nvPicPr>
        <p:blipFill>
          <a:blip r:embed="rId1"/>
          <a:stretch/>
        </p:blipFill>
        <p:spPr>
          <a:xfrm>
            <a:off x="1157400" y="3363120"/>
            <a:ext cx="1864080" cy="2261160"/>
          </a:xfrm>
          <a:prstGeom prst="rect">
            <a:avLst/>
          </a:prstGeom>
          <a:ln w="0">
            <a:noFill/>
          </a:ln>
        </p:spPr>
      </p:pic>
      <p:pic>
        <p:nvPicPr>
          <p:cNvPr id="236" name="Imagem 8" descr=""/>
          <p:cNvPicPr/>
          <p:nvPr/>
        </p:nvPicPr>
        <p:blipFill>
          <a:blip r:embed="rId2"/>
          <a:stretch/>
        </p:blipFill>
        <p:spPr>
          <a:xfrm>
            <a:off x="4388400" y="3900240"/>
            <a:ext cx="1110240" cy="1186200"/>
          </a:xfrm>
          <a:prstGeom prst="rect">
            <a:avLst/>
          </a:prstGeom>
          <a:ln w="0">
            <a:noFill/>
          </a:ln>
        </p:spPr>
      </p:pic>
      <p:pic>
        <p:nvPicPr>
          <p:cNvPr id="237" name="Imagem 10" descr=""/>
          <p:cNvPicPr/>
          <p:nvPr/>
        </p:nvPicPr>
        <p:blipFill>
          <a:blip r:embed="rId3"/>
          <a:stretch/>
        </p:blipFill>
        <p:spPr>
          <a:xfrm>
            <a:off x="7050960" y="3414240"/>
            <a:ext cx="1897200" cy="2158920"/>
          </a:xfrm>
          <a:prstGeom prst="rect">
            <a:avLst/>
          </a:prstGeom>
          <a:ln w="0">
            <a:noFill/>
          </a:ln>
        </p:spPr>
      </p:pic>
      <p:sp>
        <p:nvSpPr>
          <p:cNvPr id="238" name="CaixaDeTexto 11"/>
          <p:cNvSpPr/>
          <p:nvPr/>
        </p:nvSpPr>
        <p:spPr>
          <a:xfrm>
            <a:off x="1562040" y="5677920"/>
            <a:ext cx="1054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160x200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9" name="CaixaDeTexto 18"/>
          <p:cNvSpPr/>
          <p:nvPr/>
        </p:nvSpPr>
        <p:spPr>
          <a:xfrm>
            <a:off x="4479480" y="5131080"/>
            <a:ext cx="927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96x106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0" name="CaixaDeTexto 20"/>
          <p:cNvSpPr/>
          <p:nvPr/>
        </p:nvSpPr>
        <p:spPr>
          <a:xfrm>
            <a:off x="7444440" y="5612400"/>
            <a:ext cx="1110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160x200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Ferramentas do estado da arte</a:t>
            </a:r>
            <a:endParaRPr b="0" lang="pt-BR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Google Colab</a:t>
            </a:r>
            <a:endParaRPr b="0" lang="pt-BR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OpenCV</a:t>
            </a:r>
            <a:endParaRPr b="0" lang="pt-BR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Tensorflow</a:t>
            </a:r>
            <a:endParaRPr b="0" lang="pt-BR" sz="20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</a:t>
            </a: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..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m 6" descr=""/>
          <p:cNvPicPr/>
          <p:nvPr/>
        </p:nvPicPr>
        <p:blipFill>
          <a:blip r:embed="rId1"/>
          <a:stretch/>
        </p:blipFill>
        <p:spPr>
          <a:xfrm>
            <a:off x="4236840" y="1843920"/>
            <a:ext cx="5044680" cy="4564080"/>
          </a:xfrm>
          <a:prstGeom prst="rect">
            <a:avLst/>
          </a:prstGeom>
          <a:ln w="0">
            <a:noFill/>
          </a:ln>
        </p:spPr>
      </p:pic>
      <p:sp>
        <p:nvSpPr>
          <p:cNvPr id="244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166320" y="173304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   </a:t>
            </a: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ColorSpaces</a:t>
            </a:r>
            <a:endParaRPr b="0" lang="pt-BR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Binary (0-1) – 1 Channel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marL="21672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GrayScale (0-255) – 1 Channel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Color RGB – 3 Channels </a:t>
            </a:r>
            <a:endParaRPr b="0" lang="pt-BR" sz="1600" spc="-1" strike="noStrike">
              <a:latin typeface="Arial"/>
            </a:endParaRPr>
          </a:p>
          <a:p>
            <a:pPr marL="673920"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(Red, Green, Blue)Color</a:t>
            </a:r>
            <a:endParaRPr b="0" lang="pt-BR" sz="1600" spc="-1" strike="noStrike">
              <a:latin typeface="Arial"/>
            </a:endParaRPr>
          </a:p>
          <a:p>
            <a:pPr marL="673920" algn="ctr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4" descr="Machine Learning - Going Furthur with CNN Part 2 - DEV Community"/>
          <p:cNvPicPr/>
          <p:nvPr/>
        </p:nvPicPr>
        <p:blipFill>
          <a:blip r:embed="rId1"/>
          <a:stretch/>
        </p:blipFill>
        <p:spPr>
          <a:xfrm>
            <a:off x="0" y="1467000"/>
            <a:ext cx="5601240" cy="3398760"/>
          </a:xfrm>
          <a:prstGeom prst="rect">
            <a:avLst/>
          </a:prstGeom>
          <a:ln w="0">
            <a:noFill/>
          </a:ln>
        </p:spPr>
      </p:pic>
      <p:pic>
        <p:nvPicPr>
          <p:cNvPr id="249" name="Imagem 4" descr=""/>
          <p:cNvPicPr/>
          <p:nvPr/>
        </p:nvPicPr>
        <p:blipFill>
          <a:blip r:embed="rId2"/>
          <a:stretch/>
        </p:blipFill>
        <p:spPr>
          <a:xfrm>
            <a:off x="4074480" y="3644280"/>
            <a:ext cx="6005520" cy="2975760"/>
          </a:xfrm>
          <a:prstGeom prst="rect">
            <a:avLst/>
          </a:prstGeom>
          <a:ln w="0"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360000" y="173304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Basic Definitions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66320" y="173304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   </a:t>
            </a:r>
            <a:r>
              <a:rPr b="1" lang="en-US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Others  Color Spaces</a:t>
            </a:r>
            <a:endParaRPr b="0" lang="pt-BR" sz="1800" spc="-1" strike="noStrike">
              <a:latin typeface="Arial"/>
            </a:endParaRPr>
          </a:p>
          <a:p>
            <a:pPr marL="673920" algn="ctr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58" name="Picture 2" descr="Vetores de Modelos De Cores e mais imagens de CMYK - iStock"/>
          <p:cNvPicPr/>
          <p:nvPr/>
        </p:nvPicPr>
        <p:blipFill>
          <a:blip r:embed="rId1"/>
          <a:stretch/>
        </p:blipFill>
        <p:spPr>
          <a:xfrm>
            <a:off x="2312280" y="2050200"/>
            <a:ext cx="4476600" cy="447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Practice 01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Let’s Code!!</a:t>
            </a:r>
            <a:endParaRPr b="0" lang="pt-BR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b="0" lang="en-US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https://github.com/andrehochuli/teaching/tree/main/ComputerVision</a:t>
            </a:r>
            <a:endParaRPr b="0" lang="pt-BR" sz="1600" spc="-1" strike="noStrike">
              <a:latin typeface="Arial"/>
            </a:endParaRPr>
          </a:p>
          <a:p>
            <a:pPr marL="433080">
              <a:lnSpc>
                <a:spcPct val="100000"/>
              </a:lnSpc>
              <a:spcAft>
                <a:spcPts val="1134"/>
              </a:spcAft>
              <a:buNone/>
            </a:pPr>
            <a:r>
              <a:rPr b="0" lang="en-US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Lecture 01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0"/>
          <p:cNvSpPr/>
          <p:nvPr/>
        </p:nvSpPr>
        <p:spPr>
          <a:xfrm>
            <a:off x="360000" y="360000"/>
            <a:ext cx="9347040" cy="88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360000" y="1627920"/>
            <a:ext cx="9167040" cy="46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pt-BR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7560000" y="3216960"/>
            <a:ext cx="1501200" cy="8949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138" name="Picture 1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1200" cy="159192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9"/>
          <p:cNvSpPr/>
          <p:nvPr/>
        </p:nvSpPr>
        <p:spPr>
          <a:xfrm>
            <a:off x="7608600" y="6886080"/>
            <a:ext cx="2272320" cy="35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37760" y="4572000"/>
            <a:ext cx="4422240" cy="216000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4932000" y="4564080"/>
            <a:ext cx="5035680" cy="223452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 txBox="1"/>
          <p:nvPr/>
        </p:nvSpPr>
        <p:spPr>
          <a:xfrm>
            <a:off x="937800" y="6925320"/>
            <a:ext cx="403020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8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Imagens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práticos 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Provas práticas </a:t>
            </a:r>
            <a:endParaRPr b="0" lang="pt-BR" sz="13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OBS: Material didático em língua inglesa.</a:t>
            </a: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</p:txBody>
      </p:sp>
      <p:pic>
        <p:nvPicPr>
          <p:cNvPr id="145" name="Picture 7" descr="The Era of Computer Vision Is Here - IndustryWired"/>
          <p:cNvPicPr/>
          <p:nvPr/>
        </p:nvPicPr>
        <p:blipFill>
          <a:blip r:embed="rId1"/>
          <a:stretch/>
        </p:blipFill>
        <p:spPr>
          <a:xfrm>
            <a:off x="6550920" y="1620000"/>
            <a:ext cx="2742840" cy="166644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8" descr="Guide to Computer Vision: Why It Matters and How It Helps Solve Problems |  NVIDIA Technical Blog"/>
          <p:cNvPicPr/>
          <p:nvPr/>
        </p:nvPicPr>
        <p:blipFill>
          <a:blip r:embed="rId2"/>
          <a:stretch/>
        </p:blipFill>
        <p:spPr>
          <a:xfrm>
            <a:off x="6550920" y="3353400"/>
            <a:ext cx="2737080" cy="153864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9" descr="Machine Vision and Deep Learning in Food Industry Quality Inspection"/>
          <p:cNvPicPr/>
          <p:nvPr/>
        </p:nvPicPr>
        <p:blipFill>
          <a:blip r:embed="rId3"/>
          <a:stretch/>
        </p:blipFill>
        <p:spPr>
          <a:xfrm>
            <a:off x="6556680" y="5012280"/>
            <a:ext cx="2737080" cy="1824480"/>
          </a:xfrm>
          <a:prstGeom prst="rect">
            <a:avLst/>
          </a:prstGeom>
          <a:ln w="0">
            <a:noFill/>
          </a:ln>
        </p:spPr>
      </p:pic>
      <p:sp>
        <p:nvSpPr>
          <p:cNvPr id="148" name="CustomShape 13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14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6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 (Resumo)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1" name="CustomShape 17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02 RECUPERAÇÕES BIMESTRAIS: SOMATIVAS 1 E SOMATIVAS 2</a:t>
            </a:r>
            <a:endParaRPr b="0" lang="pt-BR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PLANO DE ENSINO COMPLETO DISPONIBILIZADO NO (CANVAS)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52" name="CustomShape 18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19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401400" y="1800000"/>
            <a:ext cx="2190600" cy="351936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2880000" y="1800000"/>
            <a:ext cx="6528600" cy="293256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5040000" y="4785120"/>
            <a:ext cx="1770480" cy="61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26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 (Resumo)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8" name="CustomShape 27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Font typeface="Wingdings" charset="2"/>
              <a:buChar char=""/>
            </a:pPr>
            <a:endParaRPr b="0" lang="pt-BR" sz="1300" spc="-1" strike="noStrike">
              <a:latin typeface="Arial"/>
            </a:endParaRPr>
          </a:p>
        </p:txBody>
      </p:sp>
      <p:sp>
        <p:nvSpPr>
          <p:cNvPr id="159" name="CustomShape 28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0" name="CustomShape 29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440000" y="1791360"/>
            <a:ext cx="8114040" cy="432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What is Computer Vision (CV)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4" name="Imagem 106" descr=""/>
          <p:cNvPicPr/>
          <p:nvPr/>
        </p:nvPicPr>
        <p:blipFill>
          <a:blip r:embed="rId1"/>
          <a:stretch/>
        </p:blipFill>
        <p:spPr>
          <a:xfrm>
            <a:off x="5370480" y="2493360"/>
            <a:ext cx="3589200" cy="3379680"/>
          </a:xfrm>
          <a:prstGeom prst="rect">
            <a:avLst/>
          </a:prstGeom>
          <a:ln w="0">
            <a:noFill/>
          </a:ln>
        </p:spPr>
      </p:pic>
      <p:pic>
        <p:nvPicPr>
          <p:cNvPr id="165" name="Imagem 107" descr=""/>
          <p:cNvPicPr/>
          <p:nvPr/>
        </p:nvPicPr>
        <p:blipFill>
          <a:blip r:embed="rId2"/>
          <a:stretch/>
        </p:blipFill>
        <p:spPr>
          <a:xfrm>
            <a:off x="748440" y="2422080"/>
            <a:ext cx="3547800" cy="352008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Tools &amp; Libraries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69" name="Imagem 110" descr=""/>
          <p:cNvPicPr/>
          <p:nvPr/>
        </p:nvPicPr>
        <p:blipFill>
          <a:blip r:embed="rId1"/>
          <a:stretch/>
        </p:blipFill>
        <p:spPr>
          <a:xfrm>
            <a:off x="2462400" y="1841040"/>
            <a:ext cx="5274360" cy="1998000"/>
          </a:xfrm>
          <a:prstGeom prst="rect">
            <a:avLst/>
          </a:prstGeom>
          <a:ln w="0">
            <a:noFill/>
          </a:ln>
        </p:spPr>
      </p:pic>
      <p:pic>
        <p:nvPicPr>
          <p:cNvPr id="170" name="Imagem 111" descr=""/>
          <p:cNvPicPr/>
          <p:nvPr/>
        </p:nvPicPr>
        <p:blipFill>
          <a:blip r:embed="rId2"/>
          <a:stretch/>
        </p:blipFill>
        <p:spPr>
          <a:xfrm>
            <a:off x="2834640" y="4389120"/>
            <a:ext cx="4152600" cy="1991160"/>
          </a:xfrm>
          <a:prstGeom prst="rect">
            <a:avLst/>
          </a:prstGeom>
          <a:ln w="0"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Computer Vision Applications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Defect Detection and Quality Assurance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175" name="Imagem 116" descr=""/>
          <p:cNvPicPr/>
          <p:nvPr/>
        </p:nvPicPr>
        <p:blipFill>
          <a:blip r:embed="rId1"/>
          <a:stretch/>
        </p:blipFill>
        <p:spPr>
          <a:xfrm>
            <a:off x="457200" y="2709720"/>
            <a:ext cx="4582800" cy="3242160"/>
          </a:xfrm>
          <a:prstGeom prst="rect">
            <a:avLst/>
          </a:prstGeom>
          <a:ln w="0">
            <a:noFill/>
          </a:ln>
        </p:spPr>
      </p:pic>
      <p:pic>
        <p:nvPicPr>
          <p:cNvPr id="176" name="Imagem 117" descr=""/>
          <p:cNvPicPr/>
          <p:nvPr/>
        </p:nvPicPr>
        <p:blipFill>
          <a:blip r:embed="rId2"/>
          <a:stretch/>
        </p:blipFill>
        <p:spPr>
          <a:xfrm>
            <a:off x="5486400" y="2286000"/>
            <a:ext cx="3420360" cy="2044440"/>
          </a:xfrm>
          <a:prstGeom prst="rect">
            <a:avLst/>
          </a:prstGeom>
          <a:ln w="0">
            <a:noFill/>
          </a:ln>
        </p:spPr>
      </p:pic>
      <p:pic>
        <p:nvPicPr>
          <p:cNvPr id="177" name="Imagem 118" descr=""/>
          <p:cNvPicPr/>
          <p:nvPr/>
        </p:nvPicPr>
        <p:blipFill>
          <a:blip r:embed="rId3"/>
          <a:stretch/>
        </p:blipFill>
        <p:spPr>
          <a:xfrm>
            <a:off x="5486400" y="4663440"/>
            <a:ext cx="3523680" cy="168768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</TotalTime>
  <Application>LibreOffice/7.3.7.2$Linux_X86_64 LibreOffice_project/30$Build-2</Application>
  <AppVersion>15.0000</AppVersion>
  <Words>658</Words>
  <Paragraphs>180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2023-07-31T12:28:40Z</dcterms:modified>
  <cp:revision>112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